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797675" cy="9926625"/>
  <p:embeddedFontLs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j0H8QsmmiM8TmBL1E9VQosU+WJ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HelveticaNeue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492e00100_0_129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2492e00100_0_129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492e00100_0_15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2492e00100_0_15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492e00100_0_16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2492e00100_0_161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2492e00100_0_19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2492e00100_0_190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2492e00100_0_22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2492e00100_0_22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492e00100_0_25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2492e00100_0_25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492e00100_0_274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2492e00100_0_274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492e00100_0_289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2492e00100_0_289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492e00100_0_31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2492e00100_0_31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492e00100_0_303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2492e00100_0_303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492e00100_0_309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2492e00100_0_309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2492e00100_0_32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2492e00100_0_32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492e00100_0_33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32492e00100_0_330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492e00100_0_1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2492e00100_0_16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492e00100_0_31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32492e00100_0_3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2492e00100_0_31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492e00100_0_9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2492e00100_0_91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492e00100_0_10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32492e00100_0_10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2492e00100_0_105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492e00100_0_112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2492e00100_0_112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492e00100_0_121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2492e00100_0_12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2492e00100_0_121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>
  <p:cSld name="Slajd tytułowy">
    <p:bg>
      <p:bgPr>
        <a:solidFill>
          <a:schemeClr val="accent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"/>
          <p:cNvSpPr txBox="1"/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8"/>
          <p:cNvSpPr txBox="1"/>
          <p:nvPr>
            <p:ph idx="1" type="body"/>
          </p:nvPr>
        </p:nvSpPr>
        <p:spPr>
          <a:xfrm>
            <a:off x="1884727" y="4116721"/>
            <a:ext cx="8422546" cy="958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66000" y="0"/>
            <a:ext cx="1260000" cy="18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abela">
  <p:cSld name="1_tabela"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0" y="663446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7"/>
          <p:cNvSpPr/>
          <p:nvPr>
            <p:ph idx="2" type="tbl"/>
          </p:nvPr>
        </p:nvSpPr>
        <p:spPr>
          <a:xfrm>
            <a:off x="498475" y="1266826"/>
            <a:ext cx="11180763" cy="4262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Obraz zawierający ciemne, nocne niebo&#10;&#10;Opis wygenerowany automatycznie"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800" y="5688000"/>
            <a:ext cx="1276509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rozdziału">
  <p:cSld name="Nagłówek rozdziału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/>
          <p:nvPr/>
        </p:nvSpPr>
        <p:spPr>
          <a:xfrm>
            <a:off x="0" y="663723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9"/>
          <p:cNvSpPr txBox="1"/>
          <p:nvPr>
            <p:ph type="title"/>
          </p:nvPr>
        </p:nvSpPr>
        <p:spPr>
          <a:xfrm>
            <a:off x="838200" y="26208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9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8" name="Google Shape;18;p9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9"/>
          <p:cNvSpPr/>
          <p:nvPr/>
        </p:nvSpPr>
        <p:spPr>
          <a:xfrm>
            <a:off x="0" y="0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logo&#10;&#10;Opis wygenerowany automatycznie" id="20" name="Google Shape;2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6000" y="5446800"/>
            <a:ext cx="780000" cy="11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braz pion z opisem">
  <p:cSld name="1_Obraz pion z opisem">
    <p:bg>
      <p:bgPr>
        <a:solidFill>
          <a:schemeClr val="accen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/>
          <p:nvPr>
            <p:ph idx="2" type="pic"/>
          </p:nvPr>
        </p:nvSpPr>
        <p:spPr>
          <a:xfrm>
            <a:off x="7548594" y="0"/>
            <a:ext cx="464340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98474" y="1293017"/>
            <a:ext cx="6862445" cy="4193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0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Obraz zawierający ciemne, nocne niebo&#10;&#10;Opis wygenerowany automatycznie" id="25" name="Google Shape;25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800" y="5688000"/>
            <a:ext cx="1276509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braz poziom z opisem">
  <p:cSld name="1_Obraz poziom z opisem">
    <p:bg>
      <p:bgPr>
        <a:solidFill>
          <a:schemeClr val="accent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/>
          <p:nvPr>
            <p:ph idx="2" type="pic"/>
          </p:nvPr>
        </p:nvSpPr>
        <p:spPr>
          <a:xfrm>
            <a:off x="5291398" y="1293017"/>
            <a:ext cx="6894000" cy="416013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11"/>
          <p:cNvSpPr txBox="1"/>
          <p:nvPr>
            <p:ph idx="1" type="body"/>
          </p:nvPr>
        </p:nvSpPr>
        <p:spPr>
          <a:xfrm>
            <a:off x="498474" y="1293017"/>
            <a:ext cx="4451031" cy="4160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11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11678920" y="6613987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7548594" y="6613800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Obraz zawierający ciemne, nocne niebo&#10;&#10;Opis wygenerowany automatycznie" id="32" name="Google Shape;3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800" y="5688000"/>
            <a:ext cx="1276509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kres">
  <p:cSld name="wykres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/>
          <p:nvPr/>
        </p:nvSpPr>
        <p:spPr>
          <a:xfrm>
            <a:off x="0" y="663723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498476" y="1286872"/>
            <a:ext cx="6506332" cy="424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12"/>
          <p:cNvSpPr/>
          <p:nvPr>
            <p:ph idx="2" type="chart"/>
          </p:nvPr>
        </p:nvSpPr>
        <p:spPr>
          <a:xfrm>
            <a:off x="7794625" y="1286872"/>
            <a:ext cx="3884613" cy="424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12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12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" name="Google Shape;39;p12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" name="Google Shape;40;p12"/>
          <p:cNvPicPr preferRelativeResize="0"/>
          <p:nvPr/>
        </p:nvPicPr>
        <p:blipFill rotWithShape="1">
          <a:blip r:embed="rId2">
            <a:alphaModFix/>
          </a:blip>
          <a:srcRect b="0" l="-77" r="-76" t="0"/>
          <a:stretch/>
        </p:blipFill>
        <p:spPr>
          <a:xfrm>
            <a:off x="334800" y="5688000"/>
            <a:ext cx="1276363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ńcowy">
  <p:cSld name="końcowy">
    <p:bg>
      <p:bgPr>
        <a:solidFill>
          <a:schemeClr val="accent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1904302" y="4328719"/>
            <a:ext cx="8422546" cy="2197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1" i="0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4" name="Google Shape;4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66000" y="0"/>
            <a:ext cx="1260000" cy="18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Nagłówek rozdziału">
  <p:cSld name="1_Nagłówek rozdziału"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/>
          <p:nvPr/>
        </p:nvSpPr>
        <p:spPr>
          <a:xfrm>
            <a:off x="0" y="663723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 txBox="1"/>
          <p:nvPr>
            <p:ph type="title"/>
          </p:nvPr>
        </p:nvSpPr>
        <p:spPr>
          <a:xfrm>
            <a:off x="838200" y="26208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4"/>
          <p:cNvSpPr/>
          <p:nvPr/>
        </p:nvSpPr>
        <p:spPr>
          <a:xfrm>
            <a:off x="0" y="0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6000" y="5446800"/>
            <a:ext cx="780000" cy="11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wykres">
  <p:cSld name="1_wykres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663723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5"/>
          <p:cNvSpPr txBox="1"/>
          <p:nvPr>
            <p:ph idx="1" type="body"/>
          </p:nvPr>
        </p:nvSpPr>
        <p:spPr>
          <a:xfrm>
            <a:off x="498476" y="1286872"/>
            <a:ext cx="6506332" cy="424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5"/>
          <p:cNvSpPr/>
          <p:nvPr>
            <p:ph idx="2" type="chart"/>
          </p:nvPr>
        </p:nvSpPr>
        <p:spPr>
          <a:xfrm>
            <a:off x="7794625" y="1286872"/>
            <a:ext cx="3884613" cy="424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8" name="Google Shape;58;p15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Obraz zawierający ciemne, nocne niebo&#10;&#10;Opis wygenerowany automatycznie" id="59" name="Google Shape;5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800" y="5688000"/>
            <a:ext cx="1276509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a">
  <p:cSld name="tabela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0" y="6634461"/>
            <a:ext cx="12192000" cy="248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6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6"/>
          <p:cNvSpPr/>
          <p:nvPr>
            <p:ph idx="2" type="tbl"/>
          </p:nvPr>
        </p:nvSpPr>
        <p:spPr>
          <a:xfrm>
            <a:off x="498475" y="1266826"/>
            <a:ext cx="11180763" cy="4262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5" name="Google Shape;65;p16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0" l="-77" r="-76" t="0"/>
          <a:stretch/>
        </p:blipFill>
        <p:spPr>
          <a:xfrm>
            <a:off x="334800" y="5688000"/>
            <a:ext cx="1276363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3.jp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type="title"/>
          </p:nvPr>
        </p:nvSpPr>
        <p:spPr>
          <a:xfrm>
            <a:off x="838200" y="27662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Strategia kampanii </a:t>
            </a:r>
            <a:endParaRPr/>
          </a:p>
        </p:txBody>
      </p:sp>
      <p:sp>
        <p:nvSpPr>
          <p:cNvPr id="80" name="Google Shape;80;p1"/>
          <p:cNvSpPr txBox="1"/>
          <p:nvPr>
            <p:ph idx="1" type="body"/>
          </p:nvPr>
        </p:nvSpPr>
        <p:spPr>
          <a:xfrm>
            <a:off x="1884727" y="3705096"/>
            <a:ext cx="84225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l-PL"/>
              <a:t>na rynki GB, DE i USA</a:t>
            </a:r>
            <a:endParaRPr/>
          </a:p>
        </p:txBody>
      </p:sp>
      <p:sp>
        <p:nvSpPr>
          <p:cNvPr id="81" name="Google Shape;81;p1"/>
          <p:cNvSpPr/>
          <p:nvPr/>
        </p:nvSpPr>
        <p:spPr>
          <a:xfrm>
            <a:off x="3792855" y="6599132"/>
            <a:ext cx="4606290" cy="309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>
                <a:solidFill>
                  <a:schemeClr val="dk1"/>
                </a:solidFill>
              </a:rPr>
              <a:t>2025  </a:t>
            </a:r>
            <a:r>
              <a:rPr b="0" i="0" lang="pl-PL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  Warsaw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492e00100_0_129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Big Idea </a:t>
            </a:r>
            <a:endParaRPr sz="2300"/>
          </a:p>
        </p:txBody>
      </p:sp>
      <p:sp>
        <p:nvSpPr>
          <p:cNvPr id="154" name="Google Shape;154;g32492e00100_0_129"/>
          <p:cNvSpPr txBox="1"/>
          <p:nvPr/>
        </p:nvSpPr>
        <p:spPr>
          <a:xfrm>
            <a:off x="2477376" y="2641839"/>
            <a:ext cx="6983700" cy="26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Warszawa to hidden gem Europy.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Zaskakuje zmianą przebytą na przestrzeni lat. </a:t>
            </a:r>
            <a:br>
              <a:rPr lang="pl-PL" sz="1800">
                <a:solidFill>
                  <a:srgbClr val="000000"/>
                </a:solidFill>
              </a:rPr>
            </a:b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  <a:highlight>
                  <a:srgbClr val="FFFFFF"/>
                </a:highlight>
              </a:rPr>
              <a:t>Stanowi idealną alternatywę dla zatłoczonych turystycznie miejsc Europy Zachodniej.</a:t>
            </a:r>
            <a:r>
              <a:rPr lang="pl-PL" sz="1800">
                <a:solidFill>
                  <a:srgbClr val="000000"/>
                </a:solidFill>
              </a:rPr>
              <a:t> </a:t>
            </a:r>
            <a:br>
              <a:rPr lang="pl-PL" sz="1800">
                <a:solidFill>
                  <a:srgbClr val="000000"/>
                </a:solidFill>
              </a:rPr>
            </a:b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Ma wszystko to co one, ale podane inaczej, w lokalnie charakterystycznym sosie.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55" name="Google Shape;155;g32492e00100_0_129"/>
          <p:cNvSpPr txBox="1"/>
          <p:nvPr/>
        </p:nvSpPr>
        <p:spPr>
          <a:xfrm>
            <a:off x="1567650" y="1516000"/>
            <a:ext cx="9056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300">
                <a:solidFill>
                  <a:srgbClr val="000000"/>
                </a:solidFill>
              </a:rPr>
              <a:t>The hidden gem of Europe.</a:t>
            </a:r>
            <a:endParaRPr sz="4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492e00100_0_155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Hasło - na rynek GB i USA</a:t>
            </a:r>
            <a:endParaRPr sz="2300"/>
          </a:p>
        </p:txBody>
      </p:sp>
      <p:pic>
        <p:nvPicPr>
          <p:cNvPr id="161" name="Google Shape;161;g32492e00100_0_155"/>
          <p:cNvPicPr preferRelativeResize="0"/>
          <p:nvPr/>
        </p:nvPicPr>
        <p:blipFill rotWithShape="1">
          <a:blip r:embed="rId3">
            <a:alphaModFix/>
          </a:blip>
          <a:srcRect b="347" l="0" r="0" t="347"/>
          <a:stretch/>
        </p:blipFill>
        <p:spPr>
          <a:xfrm>
            <a:off x="498475" y="1783502"/>
            <a:ext cx="5127552" cy="29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2492e00100_0_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8775" y="56600"/>
            <a:ext cx="5175300" cy="66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492e00100_0_161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Hasło - na rynek DE  </a:t>
            </a:r>
            <a:endParaRPr sz="2300"/>
          </a:p>
        </p:txBody>
      </p:sp>
      <p:pic>
        <p:nvPicPr>
          <p:cNvPr id="168" name="Google Shape;168;g32492e00100_0_161"/>
          <p:cNvPicPr preferRelativeResize="0"/>
          <p:nvPr/>
        </p:nvPicPr>
        <p:blipFill rotWithShape="1">
          <a:blip r:embed="rId3">
            <a:alphaModFix/>
          </a:blip>
          <a:srcRect b="1399" l="0" r="0" t="1399"/>
          <a:stretch/>
        </p:blipFill>
        <p:spPr>
          <a:xfrm>
            <a:off x="498475" y="1981875"/>
            <a:ext cx="5127552" cy="28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2492e00100_0_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0575" y="46896"/>
            <a:ext cx="5175300" cy="665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492e00100_0_190"/>
          <p:cNvSpPr txBox="1"/>
          <p:nvPr>
            <p:ph type="title"/>
          </p:nvPr>
        </p:nvSpPr>
        <p:spPr>
          <a:xfrm>
            <a:off x="498475" y="121775"/>
            <a:ext cx="5115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Aspekty komunikacji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Emocjonalne</a:t>
            </a:r>
            <a:endParaRPr/>
          </a:p>
        </p:txBody>
      </p:sp>
      <p:sp>
        <p:nvSpPr>
          <p:cNvPr id="175" name="Google Shape;175;g32492e00100_0_190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6" name="Google Shape;176;g32492e00100_0_190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  <p:sp>
        <p:nvSpPr>
          <p:cNvPr id="177" name="Google Shape;177;g32492e00100_0_190"/>
          <p:cNvSpPr txBox="1"/>
          <p:nvPr/>
        </p:nvSpPr>
        <p:spPr>
          <a:xfrm>
            <a:off x="112825" y="4228918"/>
            <a:ext cx="29307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Przekonasz się jak łatwy dostęp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do wszystkich potrzebnych usług mają u nas turyści.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8" name="Google Shape;178;g32492e00100_0_190"/>
          <p:cNvSpPr txBox="1"/>
          <p:nvPr/>
        </p:nvSpPr>
        <p:spPr>
          <a:xfrm>
            <a:off x="3080953" y="4228918"/>
            <a:ext cx="29307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Poczujesz, że k</a:t>
            </a:r>
            <a:r>
              <a:rPr lang="pl-PL" sz="11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ażdy jest u nas mile widziany, a turyści szanowani.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9" name="Google Shape;179;g32492e00100_0_190"/>
          <p:cNvSpPr txBox="1"/>
          <p:nvPr/>
        </p:nvSpPr>
        <p:spPr>
          <a:xfrm>
            <a:off x="6049213" y="4228918"/>
            <a:ext cx="29307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Doświadczysz pełnego wachlarza </a:t>
            </a:r>
            <a:r>
              <a:rPr lang="pl-PL" sz="11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przeżyć</a:t>
            </a:r>
            <a:r>
              <a:rPr lang="pl-PL" sz="1100">
                <a:solidFill>
                  <a:schemeClr val="dk1"/>
                </a:solidFill>
              </a:rPr>
              <a:t> - od Ciebie zależy, które z nich wybierzesz.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0" name="Google Shape;180;g32492e00100_0_190"/>
          <p:cNvSpPr txBox="1"/>
          <p:nvPr/>
        </p:nvSpPr>
        <p:spPr>
          <a:xfrm>
            <a:off x="9017341" y="4228918"/>
            <a:ext cx="29307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Zobaczysz jaką przeszliśmy transformację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i zbudujesz zupełnie nowe skojarzenia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z Warszawą.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1" name="Google Shape;181;g32492e00100_0_190"/>
          <p:cNvSpPr txBox="1"/>
          <p:nvPr/>
        </p:nvSpPr>
        <p:spPr>
          <a:xfrm>
            <a:off x="3624028" y="2762413"/>
            <a:ext cx="402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Otwartość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182" name="Google Shape;182;g32492e00100_0_190"/>
          <p:cNvSpPr txBox="1"/>
          <p:nvPr/>
        </p:nvSpPr>
        <p:spPr>
          <a:xfrm>
            <a:off x="588486" y="2762413"/>
            <a:ext cx="4026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Przyjaźnie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nastawione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miasto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183" name="Google Shape;183;g32492e00100_0_190"/>
          <p:cNvSpPr txBox="1"/>
          <p:nvPr/>
        </p:nvSpPr>
        <p:spPr>
          <a:xfrm>
            <a:off x="6541887" y="2762413"/>
            <a:ext cx="402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Bogactwo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doświadczeń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184" name="Google Shape;184;g32492e00100_0_190"/>
          <p:cNvSpPr txBox="1"/>
          <p:nvPr/>
        </p:nvSpPr>
        <p:spPr>
          <a:xfrm>
            <a:off x="9604039" y="2762413"/>
            <a:ext cx="402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Dynamiczny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rozwój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492e00100_0_225"/>
          <p:cNvSpPr txBox="1"/>
          <p:nvPr>
            <p:ph type="title"/>
          </p:nvPr>
        </p:nvSpPr>
        <p:spPr>
          <a:xfrm>
            <a:off x="498475" y="121775"/>
            <a:ext cx="5115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Aspekty komunikacji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Funkcjonalne</a:t>
            </a:r>
            <a:endParaRPr/>
          </a:p>
        </p:txBody>
      </p:sp>
      <p:sp>
        <p:nvSpPr>
          <p:cNvPr id="190" name="Google Shape;190;g32492e00100_0_225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91" name="Google Shape;191;g32492e00100_0_225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  <p:sp>
        <p:nvSpPr>
          <p:cNvPr id="192" name="Google Shape;192;g32492e00100_0_225"/>
          <p:cNvSpPr txBox="1"/>
          <p:nvPr/>
        </p:nvSpPr>
        <p:spPr>
          <a:xfrm>
            <a:off x="45675" y="3883209"/>
            <a:ext cx="29685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Niezależnie co lubisz, będziesz miał co robić.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3" name="Google Shape;193;g32492e00100_0_225"/>
          <p:cNvSpPr txBox="1"/>
          <p:nvPr/>
        </p:nvSpPr>
        <p:spPr>
          <a:xfrm>
            <a:off x="3051597" y="3883209"/>
            <a:ext cx="29685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Każdą ulice wypełnia wielkomiejski vibe, pełny energii do działania.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4" name="Google Shape;194;g32492e00100_0_225"/>
          <p:cNvSpPr txBox="1"/>
          <p:nvPr/>
        </p:nvSpPr>
        <p:spPr>
          <a:xfrm>
            <a:off x="6057652" y="3883209"/>
            <a:ext cx="29685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Zobaczysz jak natura i zieleń wniknęła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w tkankę miasta.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5" name="Google Shape;195;g32492e00100_0_225"/>
          <p:cNvSpPr txBox="1"/>
          <p:nvPr/>
        </p:nvSpPr>
        <p:spPr>
          <a:xfrm>
            <a:off x="9063573" y="3883209"/>
            <a:ext cx="29685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chemeClr val="dk1"/>
                </a:solidFill>
              </a:rPr>
              <a:t>Nieważne ile masz lat i w jakiej jesteś kondycji, będziesz mógł eksplorować miasto bez przeszkód oraz w bez problemu porozumieć się po angielsku.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6" name="Google Shape;196;g32492e00100_0_225"/>
          <p:cNvSpPr txBox="1"/>
          <p:nvPr/>
        </p:nvSpPr>
        <p:spPr>
          <a:xfrm>
            <a:off x="281147" y="2868053"/>
            <a:ext cx="407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Różnorodność</a:t>
            </a:r>
            <a:endParaRPr b="1" sz="2000"/>
          </a:p>
        </p:txBody>
      </p:sp>
      <p:sp>
        <p:nvSpPr>
          <p:cNvPr id="197" name="Google Shape;197;g32492e00100_0_225"/>
          <p:cNvSpPr txBox="1"/>
          <p:nvPr/>
        </p:nvSpPr>
        <p:spPr>
          <a:xfrm>
            <a:off x="3726884" y="2868053"/>
            <a:ext cx="407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Energia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miasta</a:t>
            </a:r>
            <a:endParaRPr b="1" sz="2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198" name="Google Shape;198;g32492e00100_0_225"/>
          <p:cNvSpPr txBox="1"/>
          <p:nvPr/>
        </p:nvSpPr>
        <p:spPr>
          <a:xfrm>
            <a:off x="6882740" y="2868053"/>
            <a:ext cx="142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0000"/>
                </a:solidFill>
                <a:highlight>
                  <a:srgbClr val="FFC936"/>
                </a:highlight>
              </a:rPr>
              <a:t>Zieleń</a:t>
            </a:r>
            <a:endParaRPr b="1" sz="2000"/>
          </a:p>
        </p:txBody>
      </p:sp>
      <p:sp>
        <p:nvSpPr>
          <p:cNvPr id="199" name="Google Shape;199;g32492e00100_0_225"/>
          <p:cNvSpPr txBox="1"/>
          <p:nvPr/>
        </p:nvSpPr>
        <p:spPr>
          <a:xfrm>
            <a:off x="9554160" y="2451991"/>
            <a:ext cx="4077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highlight>
                  <a:srgbClr val="FFC936"/>
                </a:highlight>
              </a:rPr>
              <a:t>Poruszanie</a:t>
            </a:r>
            <a:endParaRPr b="1" sz="2000"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highlight>
                  <a:srgbClr val="FFC936"/>
                </a:highlight>
              </a:rPr>
              <a:t>się w miejskiej </a:t>
            </a:r>
            <a:endParaRPr b="1" sz="2000"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highlight>
                  <a:srgbClr val="FFC936"/>
                </a:highlight>
              </a:rPr>
              <a:t>przestrzeni </a:t>
            </a:r>
            <a:endParaRPr b="1"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492e00100_0_255"/>
          <p:cNvSpPr txBox="1"/>
          <p:nvPr>
            <p:ph type="title"/>
          </p:nvPr>
        </p:nvSpPr>
        <p:spPr>
          <a:xfrm>
            <a:off x="498475" y="121775"/>
            <a:ext cx="5115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Tone of Voice</a:t>
            </a:r>
            <a:endParaRPr b="1"/>
          </a:p>
        </p:txBody>
      </p:sp>
      <p:sp>
        <p:nvSpPr>
          <p:cNvPr id="205" name="Google Shape;205;g32492e00100_0_255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6" name="Google Shape;206;g32492e00100_0_255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  <p:sp>
        <p:nvSpPr>
          <p:cNvPr id="207" name="Google Shape;207;g32492e00100_0_255"/>
          <p:cNvSpPr txBox="1"/>
          <p:nvPr/>
        </p:nvSpPr>
        <p:spPr>
          <a:xfrm>
            <a:off x="3323225" y="722500"/>
            <a:ext cx="3069000" cy="14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highlight>
                  <a:srgbClr val="FFC936"/>
                </a:highlight>
              </a:rPr>
              <a:t>Bezpośredni</a:t>
            </a:r>
            <a:br>
              <a:rPr lang="pl-PL" sz="1800">
                <a:solidFill>
                  <a:schemeClr val="dk1"/>
                </a:solidFill>
              </a:rPr>
            </a:br>
            <a:br>
              <a:rPr lang="pl-PL" sz="1800">
                <a:solidFill>
                  <a:schemeClr val="dk1"/>
                </a:solidFill>
              </a:rPr>
            </a:br>
            <a:r>
              <a:rPr lang="pl-PL" sz="1800">
                <a:solidFill>
                  <a:schemeClr val="dk1"/>
                </a:solidFill>
              </a:rPr>
              <a:t>Mówimy wprost do swoich odbiorców, budując bezpośrednią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i bliską relację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z każdym, kto chce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ją rozwinąć.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8" name="Google Shape;208;g32492e00100_0_255"/>
          <p:cNvSpPr txBox="1"/>
          <p:nvPr/>
        </p:nvSpPr>
        <p:spPr>
          <a:xfrm>
            <a:off x="6430932" y="722500"/>
            <a:ext cx="30690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highlight>
                  <a:srgbClr val="FFC936"/>
                </a:highlight>
              </a:rPr>
              <a:t>Pozytywny</a:t>
            </a:r>
            <a:endParaRPr sz="1800">
              <a:solidFill>
                <a:schemeClr val="dk1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Zawsze skupiamy się na najlepszych, najbardziej inspirujących aspektach Warszawy.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9" name="Google Shape;209;g32492e00100_0_255"/>
          <p:cNvSpPr txBox="1"/>
          <p:nvPr/>
        </p:nvSpPr>
        <p:spPr>
          <a:xfrm>
            <a:off x="3323225" y="3749259"/>
            <a:ext cx="30690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highlight>
                  <a:srgbClr val="FFC936"/>
                </a:highlight>
              </a:rPr>
              <a:t>Z humorem</a:t>
            </a:r>
            <a:endParaRPr sz="1800">
              <a:solidFill>
                <a:schemeClr val="dk1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W części komunikatów użyjemy humorystycznego reverse psychology,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a w części zabawimy się copy.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0" name="Google Shape;210;g32492e00100_0_255"/>
          <p:cNvSpPr txBox="1"/>
          <p:nvPr/>
        </p:nvSpPr>
        <p:spPr>
          <a:xfrm>
            <a:off x="6430932" y="3749259"/>
            <a:ext cx="30690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highlight>
                  <a:srgbClr val="FFC936"/>
                </a:highlight>
              </a:rPr>
              <a:t>Internetowy</a:t>
            </a:r>
            <a:endParaRPr sz="1800">
              <a:solidFill>
                <a:schemeClr val="dk1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Wykorzystamy język nawiązujący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</a:rPr>
              <a:t>do internetowych trendów.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492e00100_0_274"/>
          <p:cNvSpPr txBox="1"/>
          <p:nvPr>
            <p:ph type="title"/>
          </p:nvPr>
        </p:nvSpPr>
        <p:spPr>
          <a:xfrm>
            <a:off x="498475" y="121775"/>
            <a:ext cx="5115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Narracja</a:t>
            </a:r>
            <a:endParaRPr b="1"/>
          </a:p>
        </p:txBody>
      </p:sp>
      <p:sp>
        <p:nvSpPr>
          <p:cNvPr id="216" name="Google Shape;216;g32492e00100_0_274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17" name="Google Shape;217;g32492e00100_0_274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  <p:sp>
        <p:nvSpPr>
          <p:cNvPr id="218" name="Google Shape;218;g32492e00100_0_274"/>
          <p:cNvSpPr txBox="1"/>
          <p:nvPr/>
        </p:nvSpPr>
        <p:spPr>
          <a:xfrm>
            <a:off x="498477" y="1501400"/>
            <a:ext cx="3890100" cy="4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highlight>
                <a:srgbClr val="FFC93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Znudzony kolejnym zatłoczonym europejskim miastem</a:t>
            </a:r>
            <a:r>
              <a:rPr lang="pl-PL" sz="1800">
                <a:solidFill>
                  <a:srgbClr val="000000"/>
                </a:solidFill>
              </a:rPr>
              <a:t>, w którym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aż roi się od turystów?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Nie dziwimy się.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Pewnie nie wiedziałeś,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że Warszawa jest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świetnie skomunikowana</a:t>
            </a:r>
            <a:r>
              <a:rPr lang="pl-PL" sz="1800">
                <a:solidFill>
                  <a:srgbClr val="000000"/>
                </a:solidFill>
              </a:rPr>
              <a:t> z Twoim krajem?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highlight>
                <a:srgbClr val="FFC93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highlight>
                <a:srgbClr val="FFC93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highlight>
                <a:srgbClr val="FFC93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g32492e00100_0_274"/>
          <p:cNvSpPr txBox="1"/>
          <p:nvPr/>
        </p:nvSpPr>
        <p:spPr>
          <a:xfrm>
            <a:off x="-224675" y="854909"/>
            <a:ext cx="341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rgbClr val="000000"/>
                </a:solidFill>
                <a:highlight>
                  <a:srgbClr val="FFC936"/>
                </a:highlight>
              </a:rPr>
              <a:t>Pssst, </a:t>
            </a:r>
            <a:r>
              <a:rPr b="1" lang="pl-PL" sz="3000">
                <a:solidFill>
                  <a:srgbClr val="000000"/>
                </a:solidFill>
                <a:highlight>
                  <a:srgbClr val="FFC936"/>
                </a:highlight>
              </a:rPr>
              <a:t>hej! </a:t>
            </a:r>
            <a:endParaRPr b="1" sz="30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220" name="Google Shape;220;g32492e00100_0_274"/>
          <p:cNvSpPr txBox="1"/>
          <p:nvPr/>
        </p:nvSpPr>
        <p:spPr>
          <a:xfrm>
            <a:off x="5195801" y="1837475"/>
            <a:ext cx="38901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Nie słyszałeś nigdy, że możesz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tu pójść na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plażę w centrum miasta? </a:t>
            </a:r>
            <a:endParaRPr sz="1800"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Nie spodziewałeś się,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że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Polacy lubią turystów</a:t>
            </a:r>
            <a:r>
              <a:rPr lang="pl-PL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i bardzo chętnie ich goszczą? </a:t>
            </a:r>
            <a:endParaRPr sz="1800"/>
          </a:p>
        </p:txBody>
      </p:sp>
      <p:cxnSp>
        <p:nvCxnSpPr>
          <p:cNvPr id="221" name="Google Shape;221;g32492e00100_0_274"/>
          <p:cNvCxnSpPr/>
          <p:nvPr/>
        </p:nvCxnSpPr>
        <p:spPr>
          <a:xfrm flipH="1">
            <a:off x="4783038" y="694150"/>
            <a:ext cx="18300" cy="4889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492e00100_0_289"/>
          <p:cNvSpPr txBox="1"/>
          <p:nvPr>
            <p:ph type="title"/>
          </p:nvPr>
        </p:nvSpPr>
        <p:spPr>
          <a:xfrm>
            <a:off x="498475" y="121775"/>
            <a:ext cx="51159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Narracja</a:t>
            </a:r>
            <a:endParaRPr b="1"/>
          </a:p>
        </p:txBody>
      </p:sp>
      <p:sp>
        <p:nvSpPr>
          <p:cNvPr id="227" name="Google Shape;227;g32492e00100_0_289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8" name="Google Shape;228;g32492e00100_0_289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  <p:sp>
        <p:nvSpPr>
          <p:cNvPr id="229" name="Google Shape;229;g32492e00100_0_289"/>
          <p:cNvSpPr txBox="1"/>
          <p:nvPr/>
        </p:nvSpPr>
        <p:spPr>
          <a:xfrm>
            <a:off x="5942357" y="3650890"/>
            <a:ext cx="3889200" cy="20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rgbClr val="000000"/>
                </a:solidFill>
                <a:highlight>
                  <a:srgbClr val="FFC936"/>
                </a:highlight>
              </a:rPr>
              <a:t>Ale nie mów o tym nikomu i </a:t>
            </a:r>
            <a:r>
              <a:rPr b="1" lang="pl-PL" sz="2600">
                <a:solidFill>
                  <a:srgbClr val="000000"/>
                </a:solidFill>
                <a:highlight>
                  <a:srgbClr val="FFC936"/>
                </a:highlight>
              </a:rPr>
              <a:t>pozwól nam pozostać ukrytym skarbem Europy. </a:t>
            </a:r>
            <a:endParaRPr sz="2600"/>
          </a:p>
        </p:txBody>
      </p:sp>
      <p:sp>
        <p:nvSpPr>
          <p:cNvPr id="230" name="Google Shape;230;g32492e00100_0_289"/>
          <p:cNvSpPr txBox="1"/>
          <p:nvPr/>
        </p:nvSpPr>
        <p:spPr>
          <a:xfrm>
            <a:off x="498475" y="989950"/>
            <a:ext cx="4272900" cy="3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Nie przyszło Ci nawet do głowy,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że możesz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ominąć korki jadąc miejskim rowerem</a:t>
            </a:r>
            <a:r>
              <a:rPr lang="pl-PL" sz="1800">
                <a:solidFill>
                  <a:srgbClr val="000000"/>
                </a:solidFill>
              </a:rPr>
              <a:t> i dojechać nim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w dowolne miejsce?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Nie miałeś pojęcia, że możesz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u nas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zjeść dania z całego świata</a:t>
            </a:r>
            <a:r>
              <a:rPr lang="pl-PL" sz="1800">
                <a:solidFill>
                  <a:srgbClr val="000000"/>
                </a:solidFill>
              </a:rPr>
              <a:t>, imprezować do rana albo pójść </a:t>
            </a:r>
            <a:br>
              <a:rPr lang="pl-PL" sz="1800">
                <a:solidFill>
                  <a:srgbClr val="000000"/>
                </a:solidFill>
              </a:rPr>
            </a:br>
            <a:r>
              <a:rPr lang="pl-PL" sz="1800">
                <a:solidFill>
                  <a:srgbClr val="000000"/>
                </a:solidFill>
              </a:rPr>
              <a:t>na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zakupy do topowych butików?</a:t>
            </a:r>
            <a:r>
              <a:rPr lang="pl-PL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1" name="Google Shape;231;g32492e00100_0_289"/>
          <p:cNvSpPr txBox="1"/>
          <p:nvPr/>
        </p:nvSpPr>
        <p:spPr>
          <a:xfrm>
            <a:off x="5910931" y="1355553"/>
            <a:ext cx="33195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Mamy do zaoferowania coś </a:t>
            </a:r>
            <a:r>
              <a:rPr lang="pl-PL" sz="1800">
                <a:solidFill>
                  <a:srgbClr val="000000"/>
                </a:solidFill>
                <a:highlight>
                  <a:srgbClr val="FFC936"/>
                </a:highlight>
              </a:rPr>
              <a:t>więcej niż same pomniki</a:t>
            </a:r>
            <a:r>
              <a:rPr lang="pl-PL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II Wojny Światowej.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000000"/>
                </a:solidFill>
              </a:rPr>
              <a:t>No dobra, wpadnij do nas, zapraszamy! </a:t>
            </a:r>
            <a:endParaRPr sz="1800"/>
          </a:p>
        </p:txBody>
      </p:sp>
      <p:cxnSp>
        <p:nvCxnSpPr>
          <p:cNvPr id="232" name="Google Shape;232;g32492e00100_0_289"/>
          <p:cNvCxnSpPr/>
          <p:nvPr/>
        </p:nvCxnSpPr>
        <p:spPr>
          <a:xfrm flipH="1">
            <a:off x="5173924" y="1059220"/>
            <a:ext cx="18000" cy="47565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492e00100_0_315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Przykłady komunikatów</a:t>
            </a:r>
            <a:endParaRPr sz="2300"/>
          </a:p>
        </p:txBody>
      </p:sp>
      <p:pic>
        <p:nvPicPr>
          <p:cNvPr id="238" name="Google Shape;238;g32492e00100_0_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912" y="1086259"/>
            <a:ext cx="3645754" cy="468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2492e00100_0_3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5335" y="1086277"/>
            <a:ext cx="3645754" cy="468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2492e00100_0_3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3133" y="1086263"/>
            <a:ext cx="3645760" cy="4685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492e00100_0_303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KV główny </a:t>
            </a:r>
            <a:endParaRPr sz="2300"/>
          </a:p>
        </p:txBody>
      </p:sp>
      <p:sp>
        <p:nvSpPr>
          <p:cNvPr id="246" name="Google Shape;246;g32492e00100_0_303"/>
          <p:cNvSpPr txBox="1"/>
          <p:nvPr/>
        </p:nvSpPr>
        <p:spPr>
          <a:xfrm>
            <a:off x="390675" y="733400"/>
            <a:ext cx="43431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pl-PL" sz="1200">
                <a:solidFill>
                  <a:srgbClr val="000000"/>
                </a:solidFill>
              </a:rPr>
              <a:t>Do kreacji możemy używać dowolnych zdjęć. </a:t>
            </a:r>
            <a:endParaRPr b="1" sz="1200"/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pl-PL" sz="1200">
                <a:solidFill>
                  <a:srgbClr val="000000"/>
                </a:solidFill>
              </a:rPr>
              <a:t>Zaprezentowane górne hasło to materiał roboczy </a:t>
            </a:r>
            <a:br>
              <a:rPr lang="pl-PL" sz="1200">
                <a:solidFill>
                  <a:srgbClr val="000000"/>
                </a:solidFill>
              </a:rPr>
            </a:br>
            <a:r>
              <a:rPr lang="pl-PL" sz="1200">
                <a:solidFill>
                  <a:srgbClr val="000000"/>
                </a:solidFill>
              </a:rPr>
              <a:t>- rotuje w zależności od komunikatu.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-PL" sz="1200"/>
              <a:t>Należy pamiętać, by w miarę możliwości wybierać zdjęcia z bardziej jednolitym tłem w miejscu podpisu. </a:t>
            </a:r>
            <a:endParaRPr sz="12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247" name="Google Shape;247;g32492e00100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5718" y="492150"/>
            <a:ext cx="4164970" cy="535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2492e00100_0_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76" y="2471649"/>
            <a:ext cx="6445650" cy="33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>
            <p:ph type="title"/>
          </p:nvPr>
        </p:nvSpPr>
        <p:spPr>
          <a:xfrm>
            <a:off x="838200" y="26208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Analiza grupy docelowej</a:t>
            </a:r>
            <a:endParaRPr b="1"/>
          </a:p>
        </p:txBody>
      </p:sp>
      <p:sp>
        <p:nvSpPr>
          <p:cNvPr id="88" name="Google Shape;88;p2"/>
          <p:cNvSpPr txBox="1"/>
          <p:nvPr>
            <p:ph idx="12" type="sldNum"/>
          </p:nvPr>
        </p:nvSpPr>
        <p:spPr>
          <a:xfrm>
            <a:off x="11678920" y="6633865"/>
            <a:ext cx="513080" cy="23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9" name="Google Shape;89;p2"/>
          <p:cNvSpPr txBox="1"/>
          <p:nvPr>
            <p:ph idx="11" type="ftr"/>
          </p:nvPr>
        </p:nvSpPr>
        <p:spPr>
          <a:xfrm>
            <a:off x="7548594" y="6633678"/>
            <a:ext cx="4112103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2492e00100_0_309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KV konstrukcja</a:t>
            </a:r>
            <a:endParaRPr sz="2300"/>
          </a:p>
        </p:txBody>
      </p:sp>
      <p:pic>
        <p:nvPicPr>
          <p:cNvPr id="254" name="Google Shape;254;g32492e00100_0_309"/>
          <p:cNvPicPr preferRelativeResize="0"/>
          <p:nvPr/>
        </p:nvPicPr>
        <p:blipFill rotWithShape="1">
          <a:blip r:embed="rId3">
            <a:alphaModFix/>
          </a:blip>
          <a:srcRect b="0" l="43810" r="0" t="0"/>
          <a:stretch/>
        </p:blipFill>
        <p:spPr>
          <a:xfrm>
            <a:off x="5385670" y="828688"/>
            <a:ext cx="5150254" cy="520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2492e00100_0_3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6075" y="1348144"/>
            <a:ext cx="3488049" cy="448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2492e00100_0_325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Przykłady komunikatów</a:t>
            </a:r>
            <a:endParaRPr sz="2300"/>
          </a:p>
        </p:txBody>
      </p:sp>
      <p:pic>
        <p:nvPicPr>
          <p:cNvPr id="261" name="Google Shape;261;g32492e00100_0_3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563" y="1130822"/>
            <a:ext cx="3576415" cy="459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2492e00100_0_3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9022" y="1130840"/>
            <a:ext cx="3576415" cy="459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2492e00100_0_3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7802" y="1130826"/>
            <a:ext cx="3576422" cy="459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2492e00100_0_330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Przykłady komunikatów</a:t>
            </a:r>
            <a:endParaRPr sz="2300"/>
          </a:p>
        </p:txBody>
      </p:sp>
      <p:pic>
        <p:nvPicPr>
          <p:cNvPr id="269" name="Google Shape;269;g32492e00100_0_3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5975" y="921049"/>
            <a:ext cx="3834547" cy="492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2492e00100_0_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1469" y="921053"/>
            <a:ext cx="3834557" cy="4928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498475" y="121763"/>
            <a:ext cx="6975475" cy="742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Analiza grupy docelowej 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2300">
                <a:solidFill>
                  <a:schemeClr val="lt1"/>
                </a:solidFill>
              </a:rPr>
              <a:t>Demografia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5" name="Google Shape;95;p3"/>
          <p:cNvSpPr txBox="1"/>
          <p:nvPr>
            <p:ph idx="1" type="body"/>
          </p:nvPr>
        </p:nvSpPr>
        <p:spPr>
          <a:xfrm>
            <a:off x="460425" y="2870605"/>
            <a:ext cx="6752700" cy="1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pl-PL" sz="1200">
                <a:highlight>
                  <a:srgbClr val="FFC936"/>
                </a:highlight>
              </a:rPr>
              <a:t>Młodzi ludzie w wieku 20-39 lat z USA, UK i Niemiec, reprezentujący pokolenie millenialsów </a:t>
            </a:r>
            <a:endParaRPr sz="1200">
              <a:highlight>
                <a:srgbClr val="FFC936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>
                <a:highlight>
                  <a:srgbClr val="FFC936"/>
                </a:highlight>
              </a:rPr>
              <a:t>i gen Z.</a:t>
            </a:r>
            <a:endParaRPr sz="1200">
              <a:highlight>
                <a:srgbClr val="FFC936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pl-PL" sz="1200">
                <a:highlight>
                  <a:schemeClr val="lt1"/>
                </a:highlight>
              </a:rPr>
              <a:t>Wykształceni, zorientowani na doświadczenia, zatrudnieni w branżach kreatywnych </a:t>
            </a:r>
            <a:endParaRPr sz="1200"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>
                <a:highlight>
                  <a:schemeClr val="lt1"/>
                </a:highlight>
              </a:rPr>
              <a:t>i technologicznych. </a:t>
            </a:r>
            <a:endParaRPr sz="1200"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pl-PL" sz="1200">
                <a:highlight>
                  <a:srgbClr val="FFC936"/>
                </a:highlight>
              </a:rPr>
              <a:t>Cechuje ich otwartość na świat, ciekawość kulturowa, pragnienie autentycznych podróży </a:t>
            </a:r>
            <a:endParaRPr sz="1200">
              <a:highlight>
                <a:srgbClr val="FFC936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>
                <a:highlight>
                  <a:srgbClr val="FFC936"/>
                </a:highlight>
              </a:rPr>
              <a:t>oraz wysoka mobilność, </a:t>
            </a:r>
            <a:endParaRPr sz="1200">
              <a:highlight>
                <a:srgbClr val="FFC936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pl-PL" sz="1200">
                <a:highlight>
                  <a:schemeClr val="lt1"/>
                </a:highlight>
              </a:rPr>
              <a:t>Cenią sobie elastyczność, rozwój osobisty i poznawanie nowych perspektyw, </a:t>
            </a:r>
            <a:endParaRPr sz="1200"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pl-PL" sz="1200">
                <a:highlight>
                  <a:schemeClr val="lt1"/>
                </a:highlight>
              </a:rPr>
              <a:t>Dysponujący średnim dochodem pozwalającym na samodzielne, świadome podróżowanie.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492e00100_0_16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Analiza grupy docelowej 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2300">
                <a:solidFill>
                  <a:schemeClr val="lt1"/>
                </a:solidFill>
              </a:rPr>
              <a:t>Proponowane segmenty</a:t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01" name="Google Shape;101;g32492e00100_0_16"/>
          <p:cNvSpPr txBox="1"/>
          <p:nvPr/>
        </p:nvSpPr>
        <p:spPr>
          <a:xfrm>
            <a:off x="987600" y="2932849"/>
            <a:ext cx="2380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</a:rPr>
              <a:t>Odkrywcy kultury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lt1"/>
                </a:solidFill>
              </a:rPr>
              <a:t>Muzea, sztuka, galerie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02" name="Google Shape;102;g32492e00100_0_16"/>
          <p:cNvSpPr txBox="1"/>
          <p:nvPr/>
        </p:nvSpPr>
        <p:spPr>
          <a:xfrm>
            <a:off x="3690641" y="2932849"/>
            <a:ext cx="2380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</a:rPr>
              <a:t>Foodies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lt1"/>
                </a:solidFill>
              </a:rPr>
              <a:t>Restauracji, street food, lokalna kuchnia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03" name="Google Shape;103;g32492e00100_0_16"/>
          <p:cNvSpPr txBox="1"/>
          <p:nvPr/>
        </p:nvSpPr>
        <p:spPr>
          <a:xfrm>
            <a:off x="6393698" y="2932849"/>
            <a:ext cx="2380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</a:rPr>
              <a:t>Zrównoważeni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lt1"/>
                </a:solidFill>
              </a:rPr>
              <a:t>Ekologia, zrównoważony rozwój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04" name="Google Shape;104;g32492e00100_0_16"/>
          <p:cNvSpPr txBox="1"/>
          <p:nvPr/>
        </p:nvSpPr>
        <p:spPr>
          <a:xfrm>
            <a:off x="9096751" y="2932849"/>
            <a:ext cx="2380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</a:rPr>
              <a:t>Łowcy trendów 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lt1"/>
                </a:solidFill>
              </a:rPr>
              <a:t>Moda, bycie 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lt1"/>
                </a:solidFill>
              </a:rPr>
              <a:t>na czasie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492e00100_0_31"/>
          <p:cNvSpPr txBox="1"/>
          <p:nvPr>
            <p:ph type="title"/>
          </p:nvPr>
        </p:nvSpPr>
        <p:spPr>
          <a:xfrm>
            <a:off x="838200" y="2620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Insight</a:t>
            </a:r>
            <a:endParaRPr b="1"/>
          </a:p>
        </p:txBody>
      </p:sp>
      <p:sp>
        <p:nvSpPr>
          <p:cNvPr id="111" name="Google Shape;111;g32492e00100_0_31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2" name="Google Shape;112;g32492e00100_0_31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492e00100_0_91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Insight</a:t>
            </a:r>
            <a:endParaRPr b="1">
              <a:highlight>
                <a:srgbClr val="FFC936"/>
              </a:highlight>
            </a:endParaRPr>
          </a:p>
        </p:txBody>
      </p:sp>
      <p:sp>
        <p:nvSpPr>
          <p:cNvPr id="118" name="Google Shape;118;g32492e00100_0_91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9" name="Google Shape;119;g32492e00100_0_91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</a:t>
            </a:r>
            <a:endParaRPr/>
          </a:p>
        </p:txBody>
      </p:sp>
      <p:sp>
        <p:nvSpPr>
          <p:cNvPr id="120" name="Google Shape;120;g32492e00100_0_91"/>
          <p:cNvSpPr txBox="1"/>
          <p:nvPr/>
        </p:nvSpPr>
        <p:spPr>
          <a:xfrm>
            <a:off x="3287985" y="1918774"/>
            <a:ext cx="27795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00000"/>
                </a:solidFill>
              </a:rPr>
              <a:t>Mieszkańcy Europy Zachodniej </a:t>
            </a:r>
            <a:br>
              <a:rPr lang="pl-PL">
                <a:solidFill>
                  <a:srgbClr val="000000"/>
                </a:solidFill>
              </a:rPr>
            </a:br>
            <a:r>
              <a:rPr lang="pl-PL">
                <a:solidFill>
                  <a:srgbClr val="000000"/>
                </a:solidFill>
                <a:highlight>
                  <a:srgbClr val="FFC936"/>
                </a:highlight>
              </a:rPr>
              <a:t>mają dość turystów. </a:t>
            </a:r>
            <a:endParaRPr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1" name="Google Shape;121;g32492e00100_0_91"/>
          <p:cNvSpPr txBox="1"/>
          <p:nvPr/>
        </p:nvSpPr>
        <p:spPr>
          <a:xfrm>
            <a:off x="367079" y="1918774"/>
            <a:ext cx="27357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00000"/>
                </a:solidFill>
              </a:rPr>
              <a:t>Młodzi ludzie mają </a:t>
            </a:r>
            <a:br>
              <a:rPr lang="pl-PL">
                <a:solidFill>
                  <a:srgbClr val="000000"/>
                </a:solidFill>
              </a:rPr>
            </a:br>
            <a:r>
              <a:rPr lang="pl-PL">
                <a:solidFill>
                  <a:srgbClr val="000000"/>
                </a:solidFill>
                <a:highlight>
                  <a:srgbClr val="FFC936"/>
                </a:highlight>
              </a:rPr>
              <a:t>dość zatłoczonych turystycznie miejsc.</a:t>
            </a:r>
            <a:endParaRPr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  <p:sp>
        <p:nvSpPr>
          <p:cNvPr id="122" name="Google Shape;122;g32492e00100_0_91"/>
          <p:cNvSpPr txBox="1"/>
          <p:nvPr/>
        </p:nvSpPr>
        <p:spPr>
          <a:xfrm>
            <a:off x="6150639" y="1918774"/>
            <a:ext cx="27795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00000"/>
                </a:solidFill>
              </a:rPr>
              <a:t>Im więcej </a:t>
            </a:r>
            <a:r>
              <a:rPr lang="pl-PL">
                <a:solidFill>
                  <a:srgbClr val="000000"/>
                </a:solidFill>
                <a:highlight>
                  <a:srgbClr val="FFC936"/>
                </a:highlight>
              </a:rPr>
              <a:t>contentu </a:t>
            </a:r>
            <a:endParaRPr>
              <a:solidFill>
                <a:srgbClr val="000000"/>
              </a:solidFill>
              <a:highlight>
                <a:srgbClr val="FFC936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00000"/>
                </a:solidFill>
                <a:highlight>
                  <a:srgbClr val="FFC936"/>
                </a:highlight>
              </a:rPr>
              <a:t>w social media,</a:t>
            </a:r>
            <a:r>
              <a:rPr lang="pl-PL">
                <a:solidFill>
                  <a:srgbClr val="000000"/>
                </a:solidFill>
              </a:rPr>
              <a:t> tym więcej ludzi wybierze daną destynację.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3" name="Google Shape;123;g32492e00100_0_91"/>
          <p:cNvSpPr txBox="1"/>
          <p:nvPr/>
        </p:nvSpPr>
        <p:spPr>
          <a:xfrm>
            <a:off x="9036036" y="1918774"/>
            <a:ext cx="27795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00000"/>
                </a:solidFill>
                <a:highlight>
                  <a:srgbClr val="FFC936"/>
                </a:highlight>
              </a:rPr>
              <a:t>Każdy chce znaleźć swój hidden gem</a:t>
            </a:r>
            <a:r>
              <a:rPr lang="pl-PL">
                <a:solidFill>
                  <a:srgbClr val="000000"/>
                </a:solidFill>
              </a:rPr>
              <a:t>, nawet jeśli nie jest ukryty, ani nie jest skarbem.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4" name="Google Shape;124;g32492e00100_0_91"/>
          <p:cNvSpPr txBox="1"/>
          <p:nvPr/>
        </p:nvSpPr>
        <p:spPr>
          <a:xfrm>
            <a:off x="296550" y="3632425"/>
            <a:ext cx="11061300" cy="18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100">
                <a:solidFill>
                  <a:srgbClr val="000000"/>
                </a:solidFill>
              </a:rPr>
              <a:t>To wskazówki, jak </a:t>
            </a:r>
            <a:r>
              <a:rPr lang="pl-PL" sz="4100">
                <a:solidFill>
                  <a:srgbClr val="000000"/>
                </a:solidFill>
                <a:highlight>
                  <a:srgbClr val="FFC936"/>
                </a:highlight>
              </a:rPr>
              <a:t>pokazać się grupie docelowej</a:t>
            </a:r>
            <a:r>
              <a:rPr lang="pl-PL" sz="4100">
                <a:solidFill>
                  <a:srgbClr val="000000"/>
                </a:solidFill>
              </a:rPr>
              <a:t> oraz sprawić, by postrzegała nas jako </a:t>
            </a:r>
            <a:r>
              <a:rPr lang="pl-PL" sz="4100">
                <a:solidFill>
                  <a:srgbClr val="000000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atrakcyjną</a:t>
            </a:r>
            <a:r>
              <a:rPr lang="pl-PL" sz="4100">
                <a:solidFill>
                  <a:srgbClr val="000000"/>
                </a:solidFill>
              </a:rPr>
              <a:t> destynację. </a:t>
            </a:r>
            <a:endParaRPr sz="4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492e00100_0_105"/>
          <p:cNvSpPr txBox="1"/>
          <p:nvPr>
            <p:ph type="title"/>
          </p:nvPr>
        </p:nvSpPr>
        <p:spPr>
          <a:xfrm>
            <a:off x="838200" y="2620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Cele</a:t>
            </a:r>
            <a:endParaRPr b="1"/>
          </a:p>
        </p:txBody>
      </p:sp>
      <p:sp>
        <p:nvSpPr>
          <p:cNvPr id="131" name="Google Shape;131;g32492e00100_0_105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2" name="Google Shape;132;g32492e00100_0_105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492e00100_0_112"/>
          <p:cNvSpPr txBox="1"/>
          <p:nvPr>
            <p:ph type="title"/>
          </p:nvPr>
        </p:nvSpPr>
        <p:spPr>
          <a:xfrm>
            <a:off x="498475" y="121763"/>
            <a:ext cx="6975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/>
              <a:t>Cele</a:t>
            </a:r>
            <a:endParaRPr b="1"/>
          </a:p>
        </p:txBody>
      </p:sp>
      <p:sp>
        <p:nvSpPr>
          <p:cNvPr id="138" name="Google Shape;138;g32492e00100_0_112"/>
          <p:cNvSpPr txBox="1"/>
          <p:nvPr/>
        </p:nvSpPr>
        <p:spPr>
          <a:xfrm>
            <a:off x="8690201" y="2485350"/>
            <a:ext cx="31578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highlight>
                  <a:schemeClr val="lt1"/>
                </a:highlight>
              </a:rPr>
              <a:t>Kreowanie wizerunku</a:t>
            </a:r>
            <a:r>
              <a:rPr lang="pl-PL" sz="2400">
                <a:solidFill>
                  <a:srgbClr val="000000"/>
                </a:solidFill>
                <a:highlight>
                  <a:srgbClr val="FFC936"/>
                </a:highlight>
              </a:rPr>
              <a:t> </a:t>
            </a:r>
            <a:br>
              <a:rPr lang="pl-PL" sz="2400">
                <a:solidFill>
                  <a:srgbClr val="000000"/>
                </a:solidFill>
                <a:highlight>
                  <a:srgbClr val="FFC936"/>
                </a:highlight>
              </a:rPr>
            </a:br>
            <a:r>
              <a:rPr lang="pl-PL" sz="2400">
                <a:solidFill>
                  <a:srgbClr val="000000"/>
                </a:solidFill>
              </a:rPr>
              <a:t>miasta atrakcyjnego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</a:rPr>
              <a:t>turystycznie.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C936"/>
              </a:highlight>
            </a:endParaRPr>
          </a:p>
        </p:txBody>
      </p:sp>
      <p:sp>
        <p:nvSpPr>
          <p:cNvPr id="139" name="Google Shape;139;g32492e00100_0_112"/>
          <p:cNvSpPr txBox="1"/>
          <p:nvPr/>
        </p:nvSpPr>
        <p:spPr>
          <a:xfrm>
            <a:off x="4648638" y="2485350"/>
            <a:ext cx="3558000" cy="1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highlight>
                  <a:srgbClr val="FFFFFF"/>
                </a:highlight>
              </a:rPr>
              <a:t>Budowanie rozpoznawalności: </a:t>
            </a:r>
            <a:r>
              <a:rPr lang="pl-PL" sz="2400">
                <a:solidFill>
                  <a:srgbClr val="000000"/>
                </a:solidFill>
              </a:rPr>
              <a:t>dynamiczne, przyjazne, zielone i dobrze skomunikowane miasto.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40" name="Google Shape;140;g32492e00100_0_112"/>
          <p:cNvSpPr txBox="1"/>
          <p:nvPr/>
        </p:nvSpPr>
        <p:spPr>
          <a:xfrm>
            <a:off x="498475" y="2485338"/>
            <a:ext cx="36666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highlight>
                  <a:srgbClr val="FFFFFF"/>
                </a:highlight>
              </a:rPr>
              <a:t>Zdobycie zainteresowania </a:t>
            </a:r>
            <a:r>
              <a:rPr lang="pl-PL" sz="2400">
                <a:solidFill>
                  <a:srgbClr val="000000"/>
                </a:solidFill>
              </a:rPr>
              <a:t>odbiorców z naszej grupy docelowej.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highlight>
                <a:srgbClr val="FFC936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492e00100_0_121"/>
          <p:cNvSpPr txBox="1"/>
          <p:nvPr>
            <p:ph type="title"/>
          </p:nvPr>
        </p:nvSpPr>
        <p:spPr>
          <a:xfrm>
            <a:off x="838200" y="2620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/>
              <a:t>Big Idea, hasło i KV</a:t>
            </a:r>
            <a:endParaRPr b="1"/>
          </a:p>
        </p:txBody>
      </p:sp>
      <p:sp>
        <p:nvSpPr>
          <p:cNvPr id="147" name="Google Shape;147;g32492e00100_0_121"/>
          <p:cNvSpPr txBox="1"/>
          <p:nvPr>
            <p:ph idx="12" type="sldNum"/>
          </p:nvPr>
        </p:nvSpPr>
        <p:spPr>
          <a:xfrm>
            <a:off x="11678920" y="6633865"/>
            <a:ext cx="5130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8" name="Google Shape;148;g32492e00100_0_121"/>
          <p:cNvSpPr txBox="1"/>
          <p:nvPr>
            <p:ph idx="11" type="ftr"/>
          </p:nvPr>
        </p:nvSpPr>
        <p:spPr>
          <a:xfrm>
            <a:off x="7548594" y="6633678"/>
            <a:ext cx="41121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/>
              <a:t>Strategia kampanii na rynki GB, DE i USA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Niestandardowy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66666"/>
      </a:accent1>
      <a:accent2>
        <a:srgbClr val="FFC837"/>
      </a:accent2>
      <a:accent3>
        <a:srgbClr val="E62314"/>
      </a:accent3>
      <a:accent4>
        <a:srgbClr val="7F7F7F"/>
      </a:accent4>
      <a:accent5>
        <a:srgbClr val="FA552D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2022-12-23T10:36:43Z</dcterms:created>
  <dc:creator>Nina</dc:creator>
</cp:coreProperties>
</file>